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160000" cy="5715000"/>
  <p:notesSz cx="6858000" cy="9144000"/>
  <p:embeddedFontLst>
    <p:embeddedFont>
      <p:font typeface="Verdana" panose="020B060403050404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Philosopher" panose="00000500000000000000" pitchFamily="2" charset="-52"/>
      <p:regular r:id="rId27"/>
      <p:bold r:id="rId28"/>
      <p:italic r:id="rId29"/>
      <p:boldItalic r:id="rId30"/>
    </p:embeddedFont>
    <p:embeddedFont>
      <p:font typeface="Montserrat" panose="00000500000000000000" pitchFamily="2" charset="-52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76" userDrawn="1">
          <p15:clr>
            <a:srgbClr val="A4A3A4"/>
          </p15:clr>
        </p15:guide>
        <p15:guide id="3" pos="6224" userDrawn="1">
          <p15:clr>
            <a:srgbClr val="A4A3A4"/>
          </p15:clr>
        </p15:guide>
        <p15:guide id="6" pos="177" userDrawn="1">
          <p15:clr>
            <a:srgbClr val="A4A3A4"/>
          </p15:clr>
        </p15:guide>
        <p15:guide id="7" orient="horz" pos="3123" userDrawn="1">
          <p15:clr>
            <a:srgbClr val="A4A3A4"/>
          </p15:clr>
        </p15:guide>
        <p15:guide id="11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21E"/>
    <a:srgbClr val="F14934"/>
    <a:srgbClr val="9CB1CE"/>
    <a:srgbClr val="144CA9"/>
    <a:srgbClr val="2E307C"/>
    <a:srgbClr val="FDD086"/>
    <a:srgbClr val="FF4D39"/>
    <a:srgbClr val="2E001C"/>
    <a:srgbClr val="400023"/>
    <a:srgbClr val="BED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355" autoAdjust="0"/>
  </p:normalViewPr>
  <p:slideViewPr>
    <p:cSldViewPr snapToObjects="1" showGuides="1">
      <p:cViewPr varScale="1">
        <p:scale>
          <a:sx n="99" d="100"/>
          <a:sy n="99" d="100"/>
        </p:scale>
        <p:origin x="768" y="84"/>
      </p:cViewPr>
      <p:guideLst>
        <p:guide pos="176"/>
        <p:guide pos="6224"/>
        <p:guide pos="177"/>
        <p:guide orient="horz" pos="3123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66" d="100"/>
          <a:sy n="66" d="100"/>
        </p:scale>
        <p:origin x="325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2-4548-BBD5-B6237B673C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52-4548-BBD5-B6237B673C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52-4548-BBD5-B6237B673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055104"/>
        <c:axId val="14787712"/>
      </c:barChart>
      <c:catAx>
        <c:axId val="13905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ru-RU"/>
          </a:p>
        </c:txPr>
        <c:crossAx val="14787712"/>
        <c:crosses val="autoZero"/>
        <c:auto val="1"/>
        <c:lblAlgn val="ctr"/>
        <c:lblOffset val="100"/>
        <c:noMultiLvlLbl val="0"/>
      </c:catAx>
      <c:valAx>
        <c:axId val="14787712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ru-RU"/>
          </a:p>
        </c:txPr>
        <c:crossAx val="139055104"/>
        <c:crosses val="autoZero"/>
        <c:crossBetween val="between"/>
      </c:valAx>
      <c:spPr>
        <a:ln>
          <a:solidFill>
            <a:schemeClr val="bg2"/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bg2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B6-4DD1-862E-7F76FA8F30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B6-4DD1-862E-7F76FA8F30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B6-4DD1-862E-7F76FA8F3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101248"/>
        <c:axId val="132102784"/>
      </c:lineChart>
      <c:catAx>
        <c:axId val="13210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baseline="0">
                <a:solidFill>
                  <a:schemeClr val="bg2"/>
                </a:solidFill>
                <a:latin typeface="+mn-lt"/>
              </a:defRPr>
            </a:pPr>
            <a:endParaRPr lang="ru-RU"/>
          </a:p>
        </c:txPr>
        <c:crossAx val="132102784"/>
        <c:crosses val="autoZero"/>
        <c:auto val="1"/>
        <c:lblAlgn val="ctr"/>
        <c:lblOffset val="100"/>
        <c:noMultiLvlLbl val="0"/>
      </c:catAx>
      <c:valAx>
        <c:axId val="132102784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baseline="0">
                <a:solidFill>
                  <a:schemeClr val="bg2"/>
                </a:solidFill>
                <a:latin typeface="+mn-lt"/>
              </a:defRPr>
            </a:pPr>
            <a:endParaRPr lang="ru-RU"/>
          </a:p>
        </c:txPr>
        <c:crossAx val="132101248"/>
        <c:crosses val="autoZero"/>
        <c:crossBetween val="between"/>
      </c:valAx>
      <c:spPr>
        <a:ln>
          <a:solidFill>
            <a:schemeClr val="bg2"/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bg2"/>
              </a:solidFill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DE0C6-E80C-45FF-A26C-47876B13D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раз слайда 7">
            <a:extLst>
              <a:ext uri="{FF2B5EF4-FFF2-40B4-BE49-F238E27FC236}">
                <a16:creationId xmlns:a16="http://schemas.microsoft.com/office/drawing/2014/main" id="{748176F1-1E06-4F0F-8173-DFCC98938B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03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34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66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18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03"/>
          <a:stretch/>
        </p:blipFill>
        <p:spPr>
          <a:xfrm>
            <a:off x="0" y="2546649"/>
            <a:ext cx="10160000" cy="3168351"/>
          </a:xfrm>
          <a:prstGeom prst="rect">
            <a:avLst/>
          </a:prstGeom>
        </p:spPr>
      </p:pic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3456" y="4494451"/>
            <a:ext cx="9772855" cy="108220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/>
          <a:lstStyle>
            <a:lvl1pPr marL="0" indent="0" algn="ctr">
              <a:buSzTx/>
              <a:buFontTx/>
              <a:buNone/>
              <a:defRPr lang="en-US" sz="2800" b="0" i="0" kern="1200" cap="all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183456" y="2692481"/>
            <a:ext cx="9772855" cy="1663622"/>
          </a:xfrm>
          <a:noFill/>
        </p:spPr>
        <p:txBody>
          <a:bodyPr anchor="ctr" anchorCtr="0">
            <a:normAutofit/>
          </a:bodyPr>
          <a:lstStyle>
            <a:lvl1pPr>
              <a:defRPr sz="4000" b="1">
                <a:gradFill flip="none" rotWithShape="1">
                  <a:gsLst>
                    <a:gs pos="0">
                      <a:srgbClr val="F7921E"/>
                    </a:gs>
                    <a:gs pos="100000">
                      <a:srgbClr val="F14934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74" y="287235"/>
            <a:ext cx="3489090" cy="1953890"/>
          </a:xfrm>
          <a:prstGeom prst="rect">
            <a:avLst/>
          </a:prstGeom>
        </p:spPr>
      </p:pic>
      <p:grpSp>
        <p:nvGrpSpPr>
          <p:cNvPr id="7" name="Группа 6"/>
          <p:cNvGrpSpPr/>
          <p:nvPr userDrawn="1"/>
        </p:nvGrpSpPr>
        <p:grpSpPr>
          <a:xfrm>
            <a:off x="4359920" y="1602283"/>
            <a:ext cx="3264484" cy="669603"/>
            <a:chOff x="1023428" y="4783256"/>
            <a:chExt cx="3264484" cy="669603"/>
          </a:xfrm>
        </p:grpSpPr>
        <p:pic>
          <p:nvPicPr>
            <p:cNvPr id="8" name="Рисунок 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428" y="4783256"/>
              <a:ext cx="675746" cy="669603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 userDrawn="1"/>
          </p:nvSpPr>
          <p:spPr bwMode="auto">
            <a:xfrm>
              <a:off x="1767632" y="4887224"/>
              <a:ext cx="252028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  <a:buClr>
                  <a:schemeClr val="bg2"/>
                </a:buClr>
                <a:buSzTx/>
              </a:pPr>
              <a:r>
                <a:rPr lang="ru-RU" sz="800" dirty="0" smtClean="0">
                  <a:solidFill>
                    <a:schemeClr val="bg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Российское научное общество</a:t>
              </a:r>
            </a:p>
            <a:p>
              <a:pPr eaLnBrk="1" hangingPunct="1">
                <a:spcBef>
                  <a:spcPct val="0"/>
                </a:spcBef>
                <a:buClr>
                  <a:schemeClr val="bg2"/>
                </a:buClr>
                <a:buSzTx/>
              </a:pPr>
              <a:r>
                <a:rPr lang="ru-RU" sz="800" dirty="0" smtClean="0">
                  <a:solidFill>
                    <a:schemeClr val="bg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специалистов по </a:t>
              </a:r>
              <a:r>
                <a:rPr lang="ru-RU" sz="800" dirty="0" err="1" smtClean="0">
                  <a:solidFill>
                    <a:schemeClr val="bg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рентгенэндоваскулярной</a:t>
              </a:r>
              <a:endParaRPr lang="ru-RU" sz="800" dirty="0" smtClean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eaLnBrk="1" hangingPunct="1">
                <a:spcBef>
                  <a:spcPct val="0"/>
                </a:spcBef>
                <a:buClr>
                  <a:schemeClr val="bg2"/>
                </a:buClr>
                <a:buSzTx/>
              </a:pPr>
              <a:r>
                <a:rPr lang="ru-RU" sz="800" dirty="0" smtClean="0">
                  <a:solidFill>
                    <a:schemeClr val="bg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диагностике и лечению </a:t>
              </a:r>
              <a:endParaRPr lang="ru-RU" sz="8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9" name="TextBox 8"/>
          <p:cNvSpPr txBox="1"/>
          <p:nvPr userDrawn="1"/>
        </p:nvSpPr>
        <p:spPr bwMode="auto">
          <a:xfrm>
            <a:off x="4359920" y="171273"/>
            <a:ext cx="5705734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ru-RU" sz="2000" b="1" i="0" u="none" strike="noStrike" kern="1200" baseline="0" dirty="0" smtClean="0">
                <a:gradFill flip="none" rotWithShape="1">
                  <a:gsLst>
                    <a:gs pos="0">
                      <a:srgbClr val="144CA9"/>
                    </a:gs>
                    <a:gs pos="100000">
                      <a:srgbClr val="2E307C"/>
                    </a:gs>
                  </a:gsLst>
                  <a:lin ang="5400000" scaled="0"/>
                  <a:tileRect/>
                </a:gradFill>
                <a:latin typeface="+mj-lt"/>
                <a:ea typeface="+mn-ea"/>
                <a:cs typeface="+mn-cs"/>
              </a:rPr>
              <a:t>ШКОЛА ЭНДОВАСКУЛЯРНОЙ ХИРУРГИИ</a:t>
            </a:r>
          </a:p>
          <a:p>
            <a:r>
              <a:rPr lang="ru-RU" sz="2000" b="1" i="0" u="none" strike="noStrike" kern="1200" baseline="0" dirty="0" smtClean="0">
                <a:gradFill flip="none" rotWithShape="1">
                  <a:gsLst>
                    <a:gs pos="0">
                      <a:srgbClr val="144CA9"/>
                    </a:gs>
                    <a:gs pos="100000">
                      <a:srgbClr val="2E307C"/>
                    </a:gs>
                  </a:gsLst>
                  <a:lin ang="5400000" scaled="0"/>
                  <a:tileRect/>
                </a:gradFill>
                <a:latin typeface="+mj-lt"/>
                <a:ea typeface="+mn-ea"/>
                <a:cs typeface="+mn-cs"/>
              </a:rPr>
              <a:t>«МОЛОДЫЕ МОЛОДЫМ И НЕ ТОЛЬКО»</a:t>
            </a:r>
          </a:p>
          <a:p>
            <a:endParaRPr lang="ru-RU" sz="2000" b="1" i="0" u="none" strike="noStrike" kern="1200" baseline="0" dirty="0" smtClean="0">
              <a:gradFill flip="none" rotWithShape="1">
                <a:gsLst>
                  <a:gs pos="0">
                    <a:srgbClr val="144CA9"/>
                  </a:gs>
                  <a:gs pos="100000">
                    <a:srgbClr val="2E307C"/>
                  </a:gs>
                </a:gsLst>
                <a:lin ang="5400000" scaled="0"/>
                <a:tileRect/>
              </a:gradFill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i="0" kern="1200" dirty="0" smtClean="0">
                <a:gradFill flip="none" rotWithShape="1">
                  <a:gsLst>
                    <a:gs pos="100000">
                      <a:srgbClr val="FF4D39"/>
                    </a:gs>
                    <a:gs pos="0">
                      <a:schemeClr val="accent4"/>
                    </a:gs>
                  </a:gsLst>
                  <a:lin ang="5400000" scaled="0"/>
                  <a:tileRect/>
                </a:gradFill>
                <a:effectLst/>
                <a:latin typeface="+mn-lt"/>
                <a:ea typeface="+mn-ea"/>
                <a:cs typeface="+mn-cs"/>
              </a:rPr>
              <a:t>9 ноября 2022, Москва</a:t>
            </a:r>
            <a:endParaRPr lang="ru-RU" sz="2000" dirty="0">
              <a:gradFill flip="none" rotWithShape="1">
                <a:gsLst>
                  <a:gs pos="0">
                    <a:srgbClr val="144CA9"/>
                  </a:gs>
                  <a:gs pos="100000">
                    <a:srgbClr val="2E307C"/>
                  </a:gs>
                </a:gsLst>
                <a:lin ang="5400000" scaled="0"/>
                <a:tileRect/>
              </a:gra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7040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95" y="907522"/>
            <a:ext cx="9602611" cy="4398251"/>
          </a:xfrm>
          <a:prstGeom prst="rect">
            <a:avLst/>
          </a:prstGeom>
        </p:spPr>
        <p:txBody>
          <a:bodyPr/>
          <a:lstStyle>
            <a:lvl1pPr marL="253986" indent="-253986">
              <a:buFont typeface="Arial" panose="020B0604020202020204" pitchFamily="34" charset="0"/>
              <a:buChar char="•"/>
              <a:defRPr lang="ru-RU" dirty="0"/>
            </a:lvl1pPr>
            <a:lvl2pPr marL="761961" indent="-253986">
              <a:buFont typeface="Arial" panose="020B0604020202020204" pitchFamily="34" charset="0"/>
              <a:buChar char="•"/>
              <a:defRPr lang="ru-RU" dirty="0"/>
            </a:lvl2pPr>
            <a:lvl3pPr marL="1269936" indent="-253986">
              <a:buFont typeface="Arial" panose="020B0604020202020204" pitchFamily="34" charset="0"/>
              <a:buChar char="•"/>
              <a:defRPr lang="ru-RU" dirty="0"/>
            </a:lvl3pPr>
            <a:lvl4pPr marL="1777911" indent="-253986">
              <a:buFont typeface="Arial" panose="020B0604020202020204" pitchFamily="34" charset="0"/>
              <a:buChar char="•"/>
              <a:defRPr lang="ru-RU" dirty="0"/>
            </a:lvl4pPr>
            <a:lvl5pPr marL="2285885" indent="-253986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132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75" userDrawn="1">
          <p15:clr>
            <a:srgbClr val="FBAE40"/>
          </p15:clr>
        </p15:guide>
        <p15:guide id="2" orient="horz" pos="12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698" y="907521"/>
            <a:ext cx="4737806" cy="4326243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3" y="907520"/>
            <a:ext cx="4737806" cy="4326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4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698" y="936628"/>
            <a:ext cx="4719286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778" b="1" cap="all" baseline="0">
                <a:solidFill>
                  <a:schemeClr val="bg2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698" y="1561356"/>
            <a:ext cx="4719286" cy="3744416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4" y="936628"/>
            <a:ext cx="4737806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778" b="1" cap="all" baseline="0">
                <a:solidFill>
                  <a:schemeClr val="bg2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4" y="1561356"/>
            <a:ext cx="4737806" cy="3744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5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2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53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lang="en-US" sz="3889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936627"/>
            <a:ext cx="5561982" cy="4369145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4" y="936626"/>
            <a:ext cx="3930449" cy="4369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99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695" y="3868964"/>
            <a:ext cx="9602611" cy="348495"/>
          </a:xfrm>
          <a:prstGeom prst="rect">
            <a:avLst/>
          </a:prstGeom>
        </p:spPr>
        <p:txBody>
          <a:bodyPr anchor="b"/>
          <a:lstStyle>
            <a:lvl1pPr>
              <a:defRPr sz="222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8695" y="156104"/>
            <a:ext cx="9602611" cy="37128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56"/>
            </a:lvl1pPr>
            <a:lvl2pPr marL="507975" indent="0">
              <a:buNone/>
              <a:defRPr sz="3111"/>
            </a:lvl2pPr>
            <a:lvl3pPr marL="1015950" indent="0">
              <a:buNone/>
              <a:defRPr sz="2667"/>
            </a:lvl3pPr>
            <a:lvl4pPr marL="1523924" indent="0">
              <a:buNone/>
              <a:defRPr sz="2222"/>
            </a:lvl4pPr>
            <a:lvl5pPr marL="2031899" indent="0">
              <a:buNone/>
              <a:defRPr sz="2222"/>
            </a:lvl5pPr>
            <a:lvl6pPr marL="2539873" indent="0">
              <a:buNone/>
              <a:defRPr sz="2222"/>
            </a:lvl6pPr>
            <a:lvl7pPr marL="3047848" indent="0">
              <a:buNone/>
              <a:defRPr sz="2222"/>
            </a:lvl7pPr>
            <a:lvl8pPr marL="3555822" indent="0">
              <a:buNone/>
              <a:defRPr sz="2222"/>
            </a:lvl8pPr>
            <a:lvl9pPr marL="4063797" indent="0">
              <a:buNone/>
              <a:defRPr sz="2222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5" y="4369668"/>
            <a:ext cx="9602611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040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00000">
              <a:srgbClr val="9CB1C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63"/>
          <a:stretch/>
        </p:blipFill>
        <p:spPr>
          <a:xfrm>
            <a:off x="0" y="4104500"/>
            <a:ext cx="10160000" cy="16105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93673"/>
            <a:ext cx="10160000" cy="540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8695" y="907521"/>
            <a:ext cx="9602611" cy="411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480" y="5091681"/>
            <a:ext cx="552833" cy="54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927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ctr" defTabSz="1015950" rtl="0" eaLnBrk="1" latinLnBrk="0" hangingPunct="1">
        <a:lnSpc>
          <a:spcPct val="90000"/>
        </a:lnSpc>
        <a:spcBef>
          <a:spcPct val="0"/>
        </a:spcBef>
        <a:buNone/>
        <a:defRPr sz="3889" b="1" kern="1200">
          <a:gradFill>
            <a:gsLst>
              <a:gs pos="100000">
                <a:srgbClr val="F14934"/>
              </a:gs>
              <a:gs pos="0">
                <a:srgbClr val="F7921E"/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317483" indent="-317483" algn="l" defTabSz="1015950" rtl="0" eaLnBrk="1" latinLnBrk="0" hangingPunct="1">
        <a:lnSpc>
          <a:spcPct val="90000"/>
        </a:lnSpc>
        <a:spcBef>
          <a:spcPts val="1111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825458" indent="-317483" algn="l" defTabSz="1015950" rtl="0" eaLnBrk="1" latinLnBrk="0" hangingPunct="1">
        <a:lnSpc>
          <a:spcPct val="90000"/>
        </a:lnSpc>
        <a:spcBef>
          <a:spcPts val="556"/>
        </a:spcBef>
        <a:buClr>
          <a:schemeClr val="bg2"/>
        </a:buClr>
        <a:buFont typeface="Arial" panose="020B0604020202020204" pitchFamily="34" charset="0"/>
        <a:buChar char="•"/>
        <a:defRPr sz="1778" kern="1200">
          <a:solidFill>
            <a:schemeClr val="bg1"/>
          </a:solidFill>
          <a:latin typeface="+mn-lt"/>
          <a:ea typeface="+mn-ea"/>
          <a:cs typeface="+mn-cs"/>
        </a:defRPr>
      </a:lvl2pPr>
      <a:lvl3pPr marL="1333433" indent="-317483" algn="l" defTabSz="1015950" rtl="0" eaLnBrk="1" latinLnBrk="0" hangingPunct="1">
        <a:lnSpc>
          <a:spcPct val="90000"/>
        </a:lnSpc>
        <a:spcBef>
          <a:spcPts val="556"/>
        </a:spcBef>
        <a:buClr>
          <a:schemeClr val="bg2"/>
        </a:buClr>
        <a:buFont typeface="Arial" panose="020B0604020202020204" pitchFamily="34" charset="0"/>
        <a:buChar char="•"/>
        <a:defRPr sz="1556" kern="1200">
          <a:solidFill>
            <a:schemeClr val="bg1"/>
          </a:solidFill>
          <a:latin typeface="+mn-lt"/>
          <a:ea typeface="+mn-ea"/>
          <a:cs typeface="+mn-cs"/>
        </a:defRPr>
      </a:lvl3pPr>
      <a:lvl4pPr marL="1714415" indent="-190490" algn="l" defTabSz="1015950" rtl="0" eaLnBrk="1" latinLnBrk="0" hangingPunct="1">
        <a:lnSpc>
          <a:spcPct val="90000"/>
        </a:lnSpc>
        <a:spcBef>
          <a:spcPts val="556"/>
        </a:spcBef>
        <a:buClr>
          <a:schemeClr val="bg2"/>
        </a:buClr>
        <a:buFont typeface="Arial" panose="020B0604020202020204" pitchFamily="34" charset="0"/>
        <a:buChar char="•"/>
        <a:defRPr sz="1333" kern="1200">
          <a:solidFill>
            <a:schemeClr val="bg1"/>
          </a:solidFill>
          <a:latin typeface="+mn-lt"/>
          <a:ea typeface="+mn-ea"/>
          <a:cs typeface="+mn-cs"/>
        </a:defRPr>
      </a:lvl4pPr>
      <a:lvl5pPr marL="2222389" indent="-190490" algn="l" defTabSz="1015950" rtl="0" eaLnBrk="1" latinLnBrk="0" hangingPunct="1">
        <a:lnSpc>
          <a:spcPct val="90000"/>
        </a:lnSpc>
        <a:spcBef>
          <a:spcPts val="556"/>
        </a:spcBef>
        <a:buClr>
          <a:schemeClr val="bg2"/>
        </a:buClr>
        <a:buFont typeface="Arial" panose="020B0604020202020204" pitchFamily="34" charset="0"/>
        <a:buChar char="•"/>
        <a:defRPr sz="1333" kern="1200">
          <a:solidFill>
            <a:schemeClr val="bg1"/>
          </a:solidFill>
          <a:latin typeface="+mn-lt"/>
          <a:ea typeface="+mn-ea"/>
          <a:cs typeface="+mn-cs"/>
        </a:defRPr>
      </a:lvl5pPr>
      <a:lvl6pPr marL="279386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835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81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783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75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5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24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899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873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848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822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797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1" pos="176" userDrawn="1">
          <p15:clr>
            <a:srgbClr val="F26B43"/>
          </p15:clr>
        </p15:guide>
        <p15:guide id="12" pos="6224" userDrawn="1">
          <p15:clr>
            <a:srgbClr val="F26B43"/>
          </p15:clr>
        </p15:guide>
        <p15:guide id="13" orient="horz" pos="1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</a:t>
            </a:r>
            <a:r>
              <a:rPr lang="ru-RU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Montserrat regular  28 </a:t>
            </a:r>
            <a:r>
              <a:rPr lang="en-US" dirty="0" err="1" smtClean="0"/>
              <a:t>pt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TOPIC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en-US" dirty="0" smtClean="0"/>
              <a:t>Philosopher Bold</a:t>
            </a:r>
            <a:br>
              <a:rPr lang="en-US" dirty="0" smtClean="0"/>
            </a:br>
            <a:r>
              <a:rPr lang="en-US" dirty="0" smtClean="0"/>
              <a:t>40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5988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hidden">
          <a:xfrm>
            <a:off x="232940" y="5291"/>
            <a:ext cx="9616724" cy="558270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C1C1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22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SAMPLE LINE CHART</a:t>
            </a:r>
            <a:endParaRPr lang="en-US" alt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ru-RU" dirty="0" smtClean="0"/>
              <a:t>Subtitle text 20 pt.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66785775"/>
              </p:ext>
            </p:extLst>
          </p:nvPr>
        </p:nvGraphicFramePr>
        <p:xfrm>
          <a:off x="1603125" y="1369236"/>
          <a:ext cx="8401707" cy="411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025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PHOTOS &amp; BULLETED TEXT</a:t>
            </a:r>
            <a:endParaRPr lang="en-US" altLang="ru-RU" dirty="0"/>
          </a:p>
        </p:txBody>
      </p:sp>
      <p:pic>
        <p:nvPicPr>
          <p:cNvPr id="6" name="Picture 60" descr="Pic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96" y="945754"/>
            <a:ext cx="4427361" cy="209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ES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3926" y="937287"/>
            <a:ext cx="2032001" cy="217840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83656" y="3498455"/>
            <a:ext cx="27223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33926" y="3498455"/>
            <a:ext cx="20320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17318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TITLE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Text on the slide.</a:t>
            </a:r>
          </a:p>
          <a:p>
            <a:endParaRPr lang="en-US" dirty="0" smtClean="0"/>
          </a:p>
          <a:p>
            <a:r>
              <a:rPr lang="en-US" dirty="0" smtClean="0"/>
              <a:t>TITLE</a:t>
            </a:r>
          </a:p>
          <a:p>
            <a:r>
              <a:rPr lang="en-US" dirty="0" smtClean="0"/>
              <a:t>Grant/Research Support</a:t>
            </a:r>
          </a:p>
          <a:p>
            <a:pPr lvl="1"/>
            <a:r>
              <a:rPr lang="en-US" dirty="0" smtClean="0"/>
              <a:t>Consulting Fees/Honoraria</a:t>
            </a:r>
          </a:p>
          <a:p>
            <a:pPr lvl="2"/>
            <a:r>
              <a:rPr lang="en-US" dirty="0" smtClean="0"/>
              <a:t>Major Stock Shareholder/Equity</a:t>
            </a:r>
          </a:p>
          <a:p>
            <a:pPr lvl="3"/>
            <a:r>
              <a:rPr lang="en-US" dirty="0" smtClean="0"/>
              <a:t>Royalty Income</a:t>
            </a:r>
          </a:p>
          <a:p>
            <a:pPr lvl="4"/>
            <a:r>
              <a:rPr lang="en-US" dirty="0" smtClean="0"/>
              <a:t>Ownership/Founder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34524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DISCLOSURE STATEMENT OF FINANCIAL INTEREST</a:t>
            </a:r>
            <a:endParaRPr lang="ru-RU" sz="30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78695" y="907523"/>
            <a:ext cx="9602611" cy="603658"/>
          </a:xfrm>
        </p:spPr>
        <p:txBody>
          <a:bodyPr/>
          <a:lstStyle/>
          <a:p>
            <a:r>
              <a:rPr lang="en-US" dirty="0" smtClean="0"/>
              <a:t>Within the past 12 months, I or my spouse/partner have had a financial interest/arrangement or affiliation with the organization(s) listed below.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1911648" y="4057633"/>
            <a:ext cx="7969651" cy="146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One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Two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Three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Four</a:t>
            </a:r>
            <a:endParaRPr lang="ru-RU" sz="1778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endParaRPr lang="en-US" sz="1778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Five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Six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Seven</a:t>
            </a:r>
            <a:endParaRPr lang="ru-RU" sz="1778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Eight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8683" y="3488633"/>
            <a:ext cx="9602609" cy="519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78" b="1" dirty="0">
                <a:solidFill>
                  <a:schemeClr val="bg2"/>
                </a:solidFill>
                <a:latin typeface="+mj-lt"/>
              </a:rPr>
              <a:t>COMPANY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278686" y="2093520"/>
            <a:ext cx="9602609" cy="134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Grant/Research Support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Consulting Fees/Honoraria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Major Stock Shareholder/Equity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Royalty Income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Ownership/Founder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Intellectual Property Rights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Other Financial Benefit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278692" y="1560358"/>
            <a:ext cx="9602611" cy="48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778" b="1" dirty="0">
                <a:solidFill>
                  <a:schemeClr val="bg2"/>
                </a:solidFill>
              </a:rPr>
              <a:t>AFFILIATION/FINANCIAL RELATIONSHIP</a:t>
            </a:r>
            <a:endParaRPr lang="ru-RU" sz="2778" b="1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DISCLOSURE STATEMENT OF FINANCIAL INTEREST</a:t>
            </a:r>
            <a:endParaRPr lang="ru-RU" sz="30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78695" y="912813"/>
            <a:ext cx="9602611" cy="43929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I, (insert name) DO NOT have a financial interest/arrangement or affiliation with one or more organizations that could be perceived as a real or apparent conflict of interest in the context of the subject of this presentation.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9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hidden">
          <a:xfrm>
            <a:off x="278695" y="926029"/>
            <a:ext cx="9602611" cy="2363519"/>
          </a:xfrm>
          <a:prstGeom prst="rect">
            <a:avLst/>
          </a:prstGeom>
          <a:solidFill>
            <a:schemeClr val="tx2">
              <a:alpha val="0"/>
            </a:schemeClr>
          </a:solidFill>
          <a:ln w="31750" algn="ctr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22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TEXT SLIDE – TITLES</a:t>
            </a:r>
            <a:endParaRPr lang="en-US" altLang="ru-RU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dirty="0" smtClean="0">
                <a:solidFill>
                  <a:schemeClr val="accent1"/>
                </a:solidFill>
              </a:rPr>
              <a:t>Red</a:t>
            </a:r>
            <a:r>
              <a:rPr lang="en-US" altLang="ru-RU" dirty="0" smtClean="0"/>
              <a:t> text can be used as a highlight color</a:t>
            </a:r>
          </a:p>
          <a:p>
            <a:pPr lvl="1"/>
            <a:r>
              <a:rPr lang="en-US" altLang="ru-RU" dirty="0" smtClean="0"/>
              <a:t>No text shadows on any text</a:t>
            </a:r>
          </a:p>
          <a:p>
            <a:r>
              <a:rPr lang="en-US" altLang="ru-RU" i="1" dirty="0" smtClean="0"/>
              <a:t>Italics</a:t>
            </a:r>
            <a:r>
              <a:rPr lang="en-US" altLang="ru-RU" dirty="0" smtClean="0"/>
              <a:t> are better to emphasize words rather than underline</a:t>
            </a:r>
          </a:p>
          <a:p>
            <a:r>
              <a:rPr lang="en-US" altLang="ru-RU" dirty="0" smtClean="0"/>
              <a:t>Line spacing should be 1 Line with 0.3 before each paragraph</a:t>
            </a:r>
          </a:p>
          <a:p>
            <a:r>
              <a:rPr lang="en-US" altLang="ru-RU" dirty="0" smtClean="0"/>
              <a:t>Set the slide transition to wipe right</a:t>
            </a:r>
          </a:p>
          <a:p>
            <a:r>
              <a:rPr lang="en-US" altLang="ru-RU" dirty="0" smtClean="0"/>
              <a:t>Remove unnecessary animations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91832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COLOR PALETTE</a:t>
            </a:r>
            <a:endParaRPr lang="en-US" altLang="ru-RU" dirty="0"/>
          </a:p>
        </p:txBody>
      </p:sp>
      <p:sp>
        <p:nvSpPr>
          <p:cNvPr id="5" name="Rectangle 7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ru-RU" dirty="0" smtClean="0"/>
              <a:t>Use these colors to format all elements in the file including charts, graphic elements and tables</a:t>
            </a:r>
            <a:endParaRPr lang="en-US" alt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2509" y="1619672"/>
            <a:ext cx="3834980" cy="377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43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CHARTS SLIDE</a:t>
            </a:r>
            <a:endParaRPr lang="en-US" alt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78695" y="907523"/>
            <a:ext cx="9602611" cy="365802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ru-RU" dirty="0" smtClean="0"/>
              <a:t>Subtitle text 20 pt.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67211653"/>
              </p:ext>
            </p:extLst>
          </p:nvPr>
        </p:nvGraphicFramePr>
        <p:xfrm>
          <a:off x="1551608" y="1437339"/>
          <a:ext cx="8461990" cy="4107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838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TABLE SLIDE</a:t>
            </a:r>
            <a:endParaRPr lang="en-US" altLang="ru-RU" dirty="0"/>
          </a:p>
        </p:txBody>
      </p:sp>
      <p:sp>
        <p:nvSpPr>
          <p:cNvPr id="8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ru-RU" dirty="0" smtClean="0"/>
              <a:t>Subtitle text 20 pt.</a:t>
            </a:r>
            <a:endParaRPr lang="ru-RU" dirty="0"/>
          </a:p>
        </p:txBody>
      </p:sp>
      <p:graphicFrame>
        <p:nvGraphicFramePr>
          <p:cNvPr id="6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890041"/>
              </p:ext>
            </p:extLst>
          </p:nvPr>
        </p:nvGraphicFramePr>
        <p:xfrm>
          <a:off x="278696" y="1577358"/>
          <a:ext cx="9602613" cy="3892908"/>
        </p:xfrm>
        <a:graphic>
          <a:graphicData uri="http://schemas.openxmlformats.org/drawingml/2006/table">
            <a:tbl>
              <a:tblPr/>
              <a:tblGrid>
                <a:gridCol w="4013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3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20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ru-RU" altLang="ru-RU" sz="1800" b="0" i="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DCA </a:t>
                      </a:r>
                      <a:b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381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Stent </a:t>
                      </a:r>
                      <a:b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372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P Value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227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Late loss (mm)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13.0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0.28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27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Binary restenosis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26.7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0.24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227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Optimal DCA (%)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16.2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0.39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227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TVR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23.0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21.0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20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12-Month TVF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(death, MI, TVR) (%)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23.9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21.5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0.48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4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SAMPLE ORG CHART</a:t>
            </a:r>
            <a:endParaRPr lang="pt-BR" altLang="ru-RU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hidden">
          <a:xfrm flipV="1">
            <a:off x="278695" y="1002466"/>
            <a:ext cx="4487333" cy="4277782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ru-RU" sz="3333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78695" y="1166957"/>
            <a:ext cx="4478514" cy="41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3333" b="1" dirty="0">
                <a:solidFill>
                  <a:schemeClr val="bg2"/>
                </a:solidFill>
                <a:latin typeface="+mj-lt"/>
              </a:rPr>
              <a:t>DESIGN</a:t>
            </a:r>
            <a:endParaRPr lang="pt-BR" altLang="ru-RU" sz="3333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78696" y="2091777"/>
            <a:ext cx="4478514" cy="317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4163" indent="-284163"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687638" indent="-4572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31448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36020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40592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45164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667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DESIGN: Prospective, non-randomized, single-arm, multi-center clinical evaluation of the AXXESSTM Plus Bifurcated Coronary Stent System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667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ru-RU" sz="1667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OBJECTIVE: To evaluate the acute and long-term safety, tolerability and performance of the AXXESS Plus stent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667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667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PRINCIPAL INVESTIGATOR      Eberhard Grube, MD</a:t>
            </a:r>
            <a:r>
              <a:rPr lang="ru-RU" altLang="ru-RU" sz="1667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ru-RU" sz="1667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Helios Heart </a:t>
            </a:r>
            <a:r>
              <a:rPr lang="en-US" altLang="ru-RU" sz="1667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Center,Egburg</a:t>
            </a:r>
            <a:r>
              <a:rPr lang="en-US" altLang="ru-RU" sz="1667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Germany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095877" y="995913"/>
            <a:ext cx="4785431" cy="707694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139 patients enrolled between July and December 2004 in 13 clinical sites in Europe, South America and New Zealand</a:t>
            </a: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 flipH="1">
            <a:off x="7408195" y="1715957"/>
            <a:ext cx="139" cy="60766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7408194" y="2019787"/>
            <a:ext cx="69687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8105071" y="1777380"/>
            <a:ext cx="1776236" cy="43877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167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 patients not stented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5104696" y="2329244"/>
            <a:ext cx="4776611" cy="297454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136 patients with AXXESS conical stent implanted</a:t>
            </a: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flipH="1">
            <a:off x="7313086" y="2628247"/>
            <a:ext cx="0" cy="240412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6127751" y="2868659"/>
            <a:ext cx="268816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H="1">
            <a:off x="8815918" y="2868662"/>
            <a:ext cx="0" cy="955959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6127750" y="2868661"/>
            <a:ext cx="10584" cy="1871486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7762876" y="3841447"/>
            <a:ext cx="2118431" cy="707694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Angiographic follow-up at 6 months in 92.6% (N=126)</a:t>
            </a: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4926542" y="3483843"/>
            <a:ext cx="2402418" cy="50257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6 months in 99.3% (N=135)</a:t>
            </a: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5076472" y="4759173"/>
            <a:ext cx="2196042" cy="50257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12 months in 96.3% (N=131)</a:t>
            </a:r>
          </a:p>
        </p:txBody>
      </p:sp>
    </p:spTree>
    <p:extLst>
      <p:ext uri="{BB962C8B-B14F-4D97-AF65-F5344CB8AC3E}">
        <p14:creationId xmlns:p14="http://schemas.microsoft.com/office/powerpoint/2010/main" val="28557487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-Color">
  <a:themeElements>
    <a:clrScheme name="Другая 3">
      <a:dk1>
        <a:srgbClr val="29265B"/>
      </a:dk1>
      <a:lt1>
        <a:srgbClr val="FFFFFF"/>
      </a:lt1>
      <a:dk2>
        <a:srgbClr val="000000"/>
      </a:dk2>
      <a:lt2>
        <a:srgbClr val="FFFFFF"/>
      </a:lt2>
      <a:accent1>
        <a:srgbClr val="FF0000"/>
      </a:accent1>
      <a:accent2>
        <a:srgbClr val="FFFF00"/>
      </a:accent2>
      <a:accent3>
        <a:srgbClr val="3EC65E"/>
      </a:accent3>
      <a:accent4>
        <a:srgbClr val="C00000"/>
      </a:accent4>
      <a:accent5>
        <a:srgbClr val="FAAA3C"/>
      </a:accent5>
      <a:accent6>
        <a:srgbClr val="006934"/>
      </a:accent6>
      <a:hlink>
        <a:srgbClr val="3391FB"/>
      </a:hlink>
      <a:folHlink>
        <a:srgbClr val="023A79"/>
      </a:folHlink>
    </a:clrScheme>
    <a:fontScheme name="Другая 9">
      <a:majorFont>
        <a:latin typeface="Philosopher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">
        <a:dk1>
          <a:srgbClr val="29265B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3EC65E"/>
        </a:accent3>
        <a:accent4>
          <a:srgbClr val="C00000"/>
        </a:accent4>
        <a:accent5>
          <a:srgbClr val="FAAA3C"/>
        </a:accent5>
        <a:accent6>
          <a:srgbClr val="006934"/>
        </a:accent6>
        <a:hlink>
          <a:srgbClr val="3391FB"/>
        </a:hlink>
        <a:folHlink>
          <a:srgbClr val="023A79"/>
        </a:folHlink>
      </a:clrScheme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</TotalTime>
  <Words>422</Words>
  <Application>Microsoft Office PowerPoint</Application>
  <PresentationFormat>Произвольный</PresentationFormat>
  <Paragraphs>94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Verdana</vt:lpstr>
      <vt:lpstr>Open Sans</vt:lpstr>
      <vt:lpstr>Calibri</vt:lpstr>
      <vt:lpstr>Philosopher</vt:lpstr>
      <vt:lpstr>Arial</vt:lpstr>
      <vt:lpstr>Montserrat</vt:lpstr>
      <vt:lpstr>Theme-Color</vt:lpstr>
      <vt:lpstr>TOPIC  Philosopher Bold 40 PT</vt:lpstr>
      <vt:lpstr>TITLE</vt:lpstr>
      <vt:lpstr>DISCLOSURE STATEMENT OF FINANCIAL INTEREST</vt:lpstr>
      <vt:lpstr>DISCLOSURE STATEMENT OF FINANCIAL INTEREST</vt:lpstr>
      <vt:lpstr>TEXT SLIDE – TITLES</vt:lpstr>
      <vt:lpstr>COLOR PALETTE</vt:lpstr>
      <vt:lpstr>CHARTS SLIDE</vt:lpstr>
      <vt:lpstr>TABLE SLIDE</vt:lpstr>
      <vt:lpstr>SAMPLE ORG CHART</vt:lpstr>
      <vt:lpstr>SAMPLE LINE CHART</vt:lpstr>
      <vt:lpstr>PHOTOS &amp; BULLETED 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Денис Пономарёв</cp:lastModifiedBy>
  <cp:revision>161</cp:revision>
  <dcterms:created xsi:type="dcterms:W3CDTF">2018-04-02T14:44:39Z</dcterms:created>
  <dcterms:modified xsi:type="dcterms:W3CDTF">2022-10-27T11:51:31Z</dcterms:modified>
</cp:coreProperties>
</file>