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160000" cy="5715000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hilosopher" panose="00000500000000000000" pitchFamily="2" charset="-52"/>
      <p:regular r:id="rId27"/>
      <p:bold r:id="rId28"/>
      <p:italic r:id="rId29"/>
      <p:boldItalic r:id="rId30"/>
    </p:embeddedFont>
    <p:embeddedFont>
      <p:font typeface="Montserrat" panose="00000500000000000000" pitchFamily="2" charset="-52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6" userDrawn="1">
          <p15:clr>
            <a:srgbClr val="A4A3A4"/>
          </p15:clr>
        </p15:guide>
        <p15:guide id="3" pos="6224" userDrawn="1">
          <p15:clr>
            <a:srgbClr val="A4A3A4"/>
          </p15:clr>
        </p15:guide>
        <p15:guide id="6" pos="177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934"/>
    <a:srgbClr val="F7921E"/>
    <a:srgbClr val="FF4D39"/>
    <a:srgbClr val="144CA9"/>
    <a:srgbClr val="9CB1CE"/>
    <a:srgbClr val="2E001C"/>
    <a:srgbClr val="400023"/>
    <a:srgbClr val="2E307C"/>
    <a:srgbClr val="BEDCA0"/>
    <a:srgbClr val="EB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768" y="84"/>
      </p:cViewPr>
      <p:guideLst>
        <p:guide pos="176"/>
        <p:guide pos="6224"/>
        <p:guide pos="177"/>
        <p:guide orient="horz" pos="312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229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baseline="0">
                <a:solidFill>
                  <a:schemeClr val="bg2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2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2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39974" y="3649588"/>
            <a:ext cx="5116337" cy="15278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800" b="0" i="0" kern="1200" cap="all" baseline="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839974" y="265212"/>
            <a:ext cx="5116337" cy="2876685"/>
          </a:xfrm>
          <a:noFill/>
        </p:spPr>
        <p:txBody>
          <a:bodyPr anchor="ctr" anchorCtr="0">
            <a:normAutofit/>
          </a:bodyPr>
          <a:lstStyle>
            <a:lvl1pPr>
              <a:defRPr sz="4000" b="1">
                <a:gradFill flip="none" rotWithShape="1">
                  <a:gsLst>
                    <a:gs pos="0">
                      <a:srgbClr val="F7921E"/>
                    </a:gs>
                    <a:gs pos="100000">
                      <a:srgbClr val="F14934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6" y="1489348"/>
            <a:ext cx="4083882" cy="228697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 bwMode="auto">
          <a:xfrm>
            <a:off x="543496" y="4225652"/>
            <a:ext cx="40838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1800" b="0" i="0" kern="1200" dirty="0" smtClean="0">
                <a:gradFill flip="none" rotWithShape="1">
                  <a:gsLst>
                    <a:gs pos="100000">
                      <a:srgbClr val="FF4D39"/>
                    </a:gs>
                    <a:gs pos="0">
                      <a:schemeClr val="accent4"/>
                    </a:gs>
                  </a:gsLst>
                  <a:lin ang="5400000" scaled="0"/>
                  <a:tileRect/>
                </a:gradFill>
                <a:effectLst/>
                <a:latin typeface="+mn-lt"/>
                <a:ea typeface="+mn-ea"/>
                <a:cs typeface="+mn-cs"/>
              </a:rPr>
              <a:t>9 – 12 ноября 2022, Москва</a:t>
            </a:r>
            <a:endParaRPr lang="ru-RU" sz="1500" b="0" dirty="0">
              <a:gradFill flip="none" rotWithShape="1">
                <a:gsLst>
                  <a:gs pos="100000">
                    <a:srgbClr val="FF4D39"/>
                  </a:gs>
                  <a:gs pos="0">
                    <a:schemeClr val="accent4"/>
                  </a:gs>
                </a:gsLst>
                <a:lin ang="5400000" scaled="0"/>
                <a:tileRect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8" y="4783256"/>
            <a:ext cx="675746" cy="669603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 bwMode="auto">
          <a:xfrm>
            <a:off x="1767632" y="4887224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Российское научное общество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специалистов по </a:t>
            </a:r>
            <a:r>
              <a:rPr lang="ru-RU" sz="800" dirty="0" err="1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рентгенэндоваскулярной</a:t>
            </a:r>
            <a:endParaRPr lang="ru-RU" sz="800" dirty="0" smtClean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</a:pPr>
            <a:r>
              <a:rPr lang="ru-RU" sz="800" dirty="0" smtClean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диагностике и лечению </a:t>
            </a:r>
            <a:endParaRPr lang="ru-RU" sz="8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95" y="907522"/>
            <a:ext cx="9602611" cy="4398251"/>
          </a:xfrm>
          <a:prstGeom prst="rect">
            <a:avLst/>
          </a:prstGeom>
        </p:spPr>
        <p:txBody>
          <a:bodyPr/>
          <a:lstStyle>
            <a:lvl1pPr marL="253986" indent="-253986">
              <a:buFont typeface="Arial" panose="020B0604020202020204" pitchFamily="34" charset="0"/>
              <a:buChar char="•"/>
              <a:defRPr lang="ru-RU" dirty="0"/>
            </a:lvl1pPr>
            <a:lvl2pPr marL="761961" indent="-253986">
              <a:buFont typeface="Arial" panose="020B0604020202020204" pitchFamily="34" charset="0"/>
              <a:buChar char="•"/>
              <a:defRPr lang="ru-RU" dirty="0"/>
            </a:lvl2pPr>
            <a:lvl3pPr marL="1269936" indent="-253986">
              <a:buFont typeface="Arial" panose="020B0604020202020204" pitchFamily="34" charset="0"/>
              <a:buChar char="•"/>
              <a:defRPr lang="ru-RU" dirty="0"/>
            </a:lvl3pPr>
            <a:lvl4pPr marL="1777911" indent="-253986">
              <a:buFont typeface="Arial" panose="020B0604020202020204" pitchFamily="34" charset="0"/>
              <a:buChar char="•"/>
              <a:defRPr lang="ru-RU" dirty="0"/>
            </a:lvl4pPr>
            <a:lvl5pPr marL="2285885" indent="-253986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2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8698" y="907521"/>
            <a:ext cx="4737806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907520"/>
            <a:ext cx="4737806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98" y="936628"/>
            <a:ext cx="471928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698" y="1561356"/>
            <a:ext cx="4719286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4" y="936628"/>
            <a:ext cx="4737806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778" b="1" cap="all" baseline="0">
                <a:solidFill>
                  <a:schemeClr val="bg2"/>
                </a:solidFill>
                <a:latin typeface="+mj-lt"/>
              </a:defRPr>
            </a:lvl1pPr>
            <a:lvl2pPr marL="507975" indent="0">
              <a:buNone/>
              <a:defRPr sz="2222" b="1"/>
            </a:lvl2pPr>
            <a:lvl3pPr marL="1015950" indent="0">
              <a:buNone/>
              <a:defRPr sz="2000" b="1"/>
            </a:lvl3pPr>
            <a:lvl4pPr marL="1523924" indent="0">
              <a:buNone/>
              <a:defRPr sz="1778" b="1"/>
            </a:lvl4pPr>
            <a:lvl5pPr marL="2031899" indent="0">
              <a:buNone/>
              <a:defRPr sz="1778" b="1"/>
            </a:lvl5pPr>
            <a:lvl6pPr marL="2539873" indent="0">
              <a:buNone/>
              <a:defRPr sz="1778" b="1"/>
            </a:lvl6pPr>
            <a:lvl7pPr marL="3047848" indent="0">
              <a:buNone/>
              <a:defRPr sz="1778" b="1"/>
            </a:lvl7pPr>
            <a:lvl8pPr marL="3555822" indent="0">
              <a:buNone/>
              <a:defRPr sz="1778" b="1"/>
            </a:lvl8pPr>
            <a:lvl9pPr marL="4063797" indent="0">
              <a:buNone/>
              <a:defRPr sz="1778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4" y="1561356"/>
            <a:ext cx="4737806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3673"/>
            <a:ext cx="10160000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889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936627"/>
            <a:ext cx="5561982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4" y="936626"/>
            <a:ext cx="3930449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695" y="3868964"/>
            <a:ext cx="9602611" cy="348495"/>
          </a:xfrm>
          <a:prstGeom prst="rect">
            <a:avLst/>
          </a:prstGeom>
        </p:spPr>
        <p:txBody>
          <a:bodyPr anchor="b"/>
          <a:lstStyle>
            <a:lvl1pPr>
              <a:defRPr sz="2222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695" y="156104"/>
            <a:ext cx="9602611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56"/>
            </a:lvl1pPr>
            <a:lvl2pPr marL="507975" indent="0">
              <a:buNone/>
              <a:defRPr sz="3111"/>
            </a:lvl2pPr>
            <a:lvl3pPr marL="1015950" indent="0">
              <a:buNone/>
              <a:defRPr sz="2667"/>
            </a:lvl3pPr>
            <a:lvl4pPr marL="1523924" indent="0">
              <a:buNone/>
              <a:defRPr sz="2222"/>
            </a:lvl4pPr>
            <a:lvl5pPr marL="2031899" indent="0">
              <a:buNone/>
              <a:defRPr sz="2222"/>
            </a:lvl5pPr>
            <a:lvl6pPr marL="2539873" indent="0">
              <a:buNone/>
              <a:defRPr sz="2222"/>
            </a:lvl6pPr>
            <a:lvl7pPr marL="3047848" indent="0">
              <a:buNone/>
              <a:defRPr sz="2222"/>
            </a:lvl7pPr>
            <a:lvl8pPr marL="3555822" indent="0">
              <a:buNone/>
              <a:defRPr sz="2222"/>
            </a:lvl8pPr>
            <a:lvl9pPr marL="4063797" indent="0">
              <a:buNone/>
              <a:defRPr sz="2222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695" y="4369668"/>
            <a:ext cx="9602611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507975" indent="0">
              <a:buNone/>
              <a:defRPr sz="1556"/>
            </a:lvl2pPr>
            <a:lvl3pPr marL="1015950" indent="0">
              <a:buNone/>
              <a:defRPr sz="1333"/>
            </a:lvl3pPr>
            <a:lvl4pPr marL="1523924" indent="0">
              <a:buNone/>
              <a:defRPr sz="1111"/>
            </a:lvl4pPr>
            <a:lvl5pPr marL="2031899" indent="0">
              <a:buNone/>
              <a:defRPr sz="1111"/>
            </a:lvl5pPr>
            <a:lvl6pPr marL="2539873" indent="0">
              <a:buNone/>
              <a:defRPr sz="1111"/>
            </a:lvl6pPr>
            <a:lvl7pPr marL="3047848" indent="0">
              <a:buNone/>
              <a:defRPr sz="1111"/>
            </a:lvl7pPr>
            <a:lvl8pPr marL="3555822" indent="0">
              <a:buNone/>
              <a:defRPr sz="1111"/>
            </a:lvl8pPr>
            <a:lvl9pPr marL="4063797" indent="0">
              <a:buNone/>
              <a:defRPr sz="111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3673"/>
            <a:ext cx="10160000" cy="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8695" y="907520"/>
            <a:ext cx="9602611" cy="410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80" y="5091681"/>
            <a:ext cx="552833" cy="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1015950" rtl="0" eaLnBrk="1" latinLnBrk="0" hangingPunct="1">
        <a:lnSpc>
          <a:spcPct val="90000"/>
        </a:lnSpc>
        <a:spcBef>
          <a:spcPct val="0"/>
        </a:spcBef>
        <a:buNone/>
        <a:defRPr sz="3889" b="1" kern="1200">
          <a:gradFill>
            <a:gsLst>
              <a:gs pos="100000">
                <a:srgbClr val="F14934"/>
              </a:gs>
              <a:gs pos="0">
                <a:srgbClr val="F7921E"/>
              </a:gs>
            </a:gsLst>
            <a:lin ang="2700000" scaled="1"/>
          </a:gradFill>
          <a:latin typeface="+mj-lt"/>
          <a:ea typeface="+mj-ea"/>
          <a:cs typeface="+mj-cs"/>
        </a:defRPr>
      </a:lvl1pPr>
    </p:titleStyle>
    <p:bodyStyle>
      <a:lvl1pPr marL="317483" indent="-317483" algn="l" defTabSz="1015950" rtl="0" eaLnBrk="1" latinLnBrk="0" hangingPunct="1">
        <a:lnSpc>
          <a:spcPct val="90000"/>
        </a:lnSpc>
        <a:spcBef>
          <a:spcPts val="1111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825458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778" kern="1200">
          <a:solidFill>
            <a:schemeClr val="bg1"/>
          </a:solidFill>
          <a:latin typeface="+mn-lt"/>
          <a:ea typeface="+mn-ea"/>
          <a:cs typeface="+mn-cs"/>
        </a:defRPr>
      </a:lvl2pPr>
      <a:lvl3pPr marL="1333433" indent="-317483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556" kern="1200">
          <a:solidFill>
            <a:schemeClr val="bg1"/>
          </a:solidFill>
          <a:latin typeface="+mn-lt"/>
          <a:ea typeface="+mn-ea"/>
          <a:cs typeface="+mn-cs"/>
        </a:defRPr>
      </a:lvl3pPr>
      <a:lvl4pPr marL="1714415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4pPr>
      <a:lvl5pPr marL="2222389" indent="-190490" algn="l" defTabSz="1015950" rtl="0" eaLnBrk="1" latinLnBrk="0" hangingPunct="1">
        <a:lnSpc>
          <a:spcPct val="90000"/>
        </a:lnSpc>
        <a:spcBef>
          <a:spcPts val="556"/>
        </a:spcBef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bg1"/>
          </a:solidFill>
          <a:latin typeface="+mn-lt"/>
          <a:ea typeface="+mn-ea"/>
          <a:cs typeface="+mn-cs"/>
        </a:defRPr>
      </a:lvl5pPr>
      <a:lvl6pPr marL="279386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835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10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783" indent="-253986" algn="l" defTabSz="1015950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75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50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24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99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73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848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22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97" algn="l" defTabSz="10159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7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orient="horz" pos="1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Montserrat </a:t>
            </a:r>
            <a:r>
              <a:rPr lang="en-US" dirty="0" smtClean="0"/>
              <a:t>regular  28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39974" y="1057300"/>
            <a:ext cx="5116337" cy="2084597"/>
          </a:xfrm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Philosopher Bold</a:t>
            </a:r>
            <a:br>
              <a:rPr lang="en-US" dirty="0" smtClean="0"/>
            </a:br>
            <a:r>
              <a:rPr lang="en-US" dirty="0" smtClean="0"/>
              <a:t>40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32940" y="5291"/>
            <a:ext cx="9616724" cy="558270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66785775"/>
              </p:ext>
            </p:extLst>
          </p:nvPr>
        </p:nvGraphicFramePr>
        <p:xfrm>
          <a:off x="1603125" y="1369236"/>
          <a:ext cx="8401707" cy="411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PHOTOS &amp; BULLETED TEXT</a:t>
            </a:r>
            <a:endParaRPr lang="en-US" altLang="ru-RU" dirty="0"/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96" y="945754"/>
            <a:ext cx="4427361" cy="209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926" y="937287"/>
            <a:ext cx="2032001" cy="21784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83656" y="3498455"/>
            <a:ext cx="2722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33926" y="3498455"/>
            <a:ext cx="20320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Text on the slide.</a:t>
            </a:r>
          </a:p>
          <a:p>
            <a:endParaRPr lang="en-US" dirty="0" smtClean="0"/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Grant/Research Support</a:t>
            </a:r>
          </a:p>
          <a:p>
            <a:pPr lvl="1"/>
            <a:r>
              <a:rPr lang="en-US" dirty="0" smtClean="0"/>
              <a:t>Consulting Fees/Honoraria</a:t>
            </a:r>
          </a:p>
          <a:p>
            <a:pPr lvl="2"/>
            <a:r>
              <a:rPr lang="en-US" dirty="0" smtClean="0"/>
              <a:t>Major Stock Shareholder/Equity</a:t>
            </a:r>
          </a:p>
          <a:p>
            <a:pPr lvl="3"/>
            <a:r>
              <a:rPr lang="en-US" dirty="0" smtClean="0"/>
              <a:t>Royalty Income</a:t>
            </a:r>
          </a:p>
          <a:p>
            <a:pPr lvl="4"/>
            <a:r>
              <a:rPr lang="en-US" dirty="0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603658"/>
          </a:xfrm>
        </p:spPr>
        <p:txBody>
          <a:bodyPr/>
          <a:lstStyle/>
          <a:p>
            <a:r>
              <a:rPr lang="en-US" dirty="0" smtClean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911648" y="4057633"/>
            <a:ext cx="7969651" cy="1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778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83" y="3488633"/>
            <a:ext cx="9602609" cy="51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78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78686" y="2093520"/>
            <a:ext cx="9602609" cy="134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778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78692" y="1560358"/>
            <a:ext cx="9602611" cy="48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778" b="1" dirty="0">
                <a:solidFill>
                  <a:schemeClr val="bg2"/>
                </a:solidFill>
              </a:rPr>
              <a:t>AFFILIATION/FINANCIAL RELATIONSHIP</a:t>
            </a:r>
            <a:endParaRPr lang="ru-RU" sz="2778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DISCLOSURE STATEMENT OF FINANCIAL INTEREST</a:t>
            </a:r>
            <a:endParaRPr lang="ru-RU" sz="30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78695" y="912813"/>
            <a:ext cx="9602611" cy="43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78695" y="926029"/>
            <a:ext cx="9602611" cy="2363519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222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TEXT SLIDE – TITLES</a:t>
            </a:r>
            <a:endParaRPr lang="en-US" altLang="ru-RU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text can be used as a highlight color</a:t>
            </a:r>
          </a:p>
          <a:p>
            <a:pPr lvl="1"/>
            <a:r>
              <a:rPr lang="en-US" altLang="ru-RU" dirty="0" smtClean="0"/>
              <a:t>No text shadows on any text</a:t>
            </a:r>
          </a:p>
          <a:p>
            <a:r>
              <a:rPr lang="en-US" altLang="ru-RU" i="1" dirty="0" smtClean="0"/>
              <a:t>Italics</a:t>
            </a:r>
            <a:r>
              <a:rPr lang="en-US" altLang="ru-RU" dirty="0" smtClean="0"/>
              <a:t> are better to emphasize words rather than underline</a:t>
            </a:r>
          </a:p>
          <a:p>
            <a:r>
              <a:rPr lang="en-US" altLang="ru-RU" dirty="0" smtClean="0"/>
              <a:t>Line spacing should be 1 Line with 0.3 before each paragraph</a:t>
            </a:r>
          </a:p>
          <a:p>
            <a:r>
              <a:rPr lang="en-US" altLang="ru-RU" dirty="0" smtClean="0"/>
              <a:t>Set the slide transition to wipe right</a:t>
            </a:r>
          </a:p>
          <a:p>
            <a:r>
              <a:rPr lang="en-US" altLang="ru-RU" dirty="0" smtClean="0"/>
              <a:t>Remove unnecessary animations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COLOR PALETTE</a:t>
            </a:r>
            <a:endParaRPr lang="en-US" altLang="ru-RU" dirty="0"/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ru-RU" dirty="0" smtClean="0"/>
              <a:t>Use these colors to format all elements in the file including charts, graphic elements and tables</a:t>
            </a:r>
            <a:endParaRPr lang="en-US" alt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509" y="1619672"/>
            <a:ext cx="3834980" cy="377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CHARTS SLIDE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78695" y="907523"/>
            <a:ext cx="9602611" cy="36580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7211653"/>
              </p:ext>
            </p:extLst>
          </p:nvPr>
        </p:nvGraphicFramePr>
        <p:xfrm>
          <a:off x="1551608" y="1437339"/>
          <a:ext cx="8461990" cy="4107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TABLE SLIDE</a:t>
            </a:r>
            <a:endParaRPr lang="en-US" altLang="ru-RU" dirty="0"/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ru-RU" dirty="0" smtClean="0"/>
              <a:t>Subtitle text 20 pt.</a:t>
            </a:r>
            <a:endParaRPr lang="ru-RU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890041"/>
              </p:ext>
            </p:extLst>
          </p:nvPr>
        </p:nvGraphicFramePr>
        <p:xfrm>
          <a:off x="278696" y="1577358"/>
          <a:ext cx="9602613" cy="3892908"/>
        </p:xfrm>
        <a:graphic>
          <a:graphicData uri="http://schemas.openxmlformats.org/drawingml/2006/table">
            <a:tbl>
              <a:tblPr/>
              <a:tblGrid>
                <a:gridCol w="4013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8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27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0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101600" marR="101600" marT="50809" marB="50809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8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101600" marR="1016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smtClean="0"/>
              <a:t>SAMPLE ORG CHART</a:t>
            </a:r>
            <a:endParaRPr lang="pt-BR" altLang="ru-RU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hidden">
          <a:xfrm flipV="1">
            <a:off x="278695" y="1002466"/>
            <a:ext cx="4487333" cy="4277782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 sz="3333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78695" y="1166957"/>
            <a:ext cx="4478514" cy="4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333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sz="3333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78696" y="2091777"/>
            <a:ext cx="4478514" cy="317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667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667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667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095877" y="995913"/>
            <a:ext cx="4785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H="1">
            <a:off x="7408195" y="1715957"/>
            <a:ext cx="139" cy="60766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7408194" y="2019787"/>
            <a:ext cx="69687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105071" y="1777380"/>
            <a:ext cx="1776236" cy="43877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167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104696" y="2329244"/>
            <a:ext cx="4776611" cy="29745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 flipH="1">
            <a:off x="7313086" y="2628247"/>
            <a:ext cx="0" cy="240412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6127751" y="2868659"/>
            <a:ext cx="2688167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8815918" y="2868662"/>
            <a:ext cx="0" cy="955959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6127750" y="2868661"/>
            <a:ext cx="10584" cy="1871486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7762876" y="3841447"/>
            <a:ext cx="2118431" cy="707694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4926542" y="3483843"/>
            <a:ext cx="2402418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5076472" y="4759173"/>
            <a:ext cx="2196042" cy="50257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333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29265B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FF00"/>
      </a:accent2>
      <a:accent3>
        <a:srgbClr val="3EC65E"/>
      </a:accent3>
      <a:accent4>
        <a:srgbClr val="C00000"/>
      </a:accent4>
      <a:accent5>
        <a:srgbClr val="FAAA3C"/>
      </a:accent5>
      <a:accent6>
        <a:srgbClr val="006934"/>
      </a:accent6>
      <a:hlink>
        <a:srgbClr val="3391FB"/>
      </a:hlink>
      <a:folHlink>
        <a:srgbClr val="023A79"/>
      </a:folHlink>
    </a:clrScheme>
    <a:fontScheme name="Другая 9">
      <a:majorFont>
        <a:latin typeface="Philosopher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29265B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3EC65E"/>
        </a:accent3>
        <a:accent4>
          <a:srgbClr val="C00000"/>
        </a:accent4>
        <a:accent5>
          <a:srgbClr val="FAAA3C"/>
        </a:accent5>
        <a:accent6>
          <a:srgbClr val="006934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422</Words>
  <Application>Microsoft Office PowerPoint</Application>
  <PresentationFormat>Произвольный</PresentationFormat>
  <Paragraphs>94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Open Sans</vt:lpstr>
      <vt:lpstr>Calibri</vt:lpstr>
      <vt:lpstr>Philosopher</vt:lpstr>
      <vt:lpstr>Arial</vt:lpstr>
      <vt:lpstr>Montserrat</vt:lpstr>
      <vt:lpstr>Theme-Color</vt:lpstr>
      <vt:lpstr>TOPIC  Philosopher Bold 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158</cp:revision>
  <dcterms:created xsi:type="dcterms:W3CDTF">2018-04-02T14:44:39Z</dcterms:created>
  <dcterms:modified xsi:type="dcterms:W3CDTF">2022-10-27T11:49:38Z</dcterms:modified>
</cp:coreProperties>
</file>